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Helvetica Neue" panose="02010600030101010101" charset="0"/>
      <p:regular r:id="rId25"/>
      <p:bold r:id="rId26"/>
      <p:italic r:id="rId27"/>
      <p:boldItalic r:id="rId28"/>
    </p:embeddedFont>
    <p:embeddedFont>
      <p:font typeface="Helvetica Neue Light" panose="02010600030101010101" charset="0"/>
      <p:regular r:id="rId29"/>
      <p:bold r:id="rId30"/>
      <p:italic r:id="rId31"/>
      <p:boldItalic r:id="rId32"/>
    </p:embeddedFont>
    <p:embeddedFont>
      <p:font typeface="Libre Baskerville" panose="02010600030101010101" charset="0"/>
      <p:regular r:id="rId33"/>
      <p:bold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23129D-6EA6-424C-8F7B-D236CB5AE06B}">
  <a:tblStyle styleId="{2F23129D-6EA6-424C-8F7B-D236CB5AE0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164" autoAdjust="0"/>
  </p:normalViewPr>
  <p:slideViewPr>
    <p:cSldViewPr snapToGrid="0">
      <p:cViewPr varScale="1">
        <p:scale>
          <a:sx n="82" d="100"/>
          <a:sy n="82" d="100"/>
        </p:scale>
        <p:origin x="245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ableStyles" Target="tableStyle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12ac176e5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12ac176e5_1_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512ac176e5_1_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12bca72a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12bca72a7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512bca72a7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12ac176e5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12ac176e5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512ac176e5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512ac176e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512ac176e5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512ac176e5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12ac176e5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12ac176e5_1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512ac176e5_1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12ac176e5_2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12ac176e5_2_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512ac176e5_2_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12ac176e5_2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12ac176e5_2_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512ac176e5_2_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12ac176e5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512ac176e5_2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512ac176e5_2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681fbacfa_4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5681fbacfa_4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Our presentation has the following content:</a:t>
            </a:r>
            <a:endParaRPr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12bca72a7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Our presentation has the following content:</a:t>
            </a:r>
            <a:endParaRPr/>
          </a:p>
        </p:txBody>
      </p:sp>
      <p:sp>
        <p:nvSpPr>
          <p:cNvPr id="90" name="Google Shape;90;g512bca72a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12ac176e5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12ac176e5_1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512ac176e5_1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12ac176e5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12ac176e5_1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g512ac176e5_1_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12ac176e5_2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12ac176e5_2_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g512ac176e5_2_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12ac176e5_2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12ac176e5_2_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512ac176e5_2_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12ac176e5_2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12ac176e5_2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dirty="0"/>
              <a:t>We trained it. But the output is not as described in paper. It seems that the network only adds a cream yellow layer to the </a:t>
            </a:r>
            <a:r>
              <a:rPr lang="en-US"/>
              <a:t>gray-scale image.</a:t>
            </a:r>
            <a:endParaRPr dirty="0"/>
          </a:p>
        </p:txBody>
      </p:sp>
      <p:sp>
        <p:nvSpPr>
          <p:cNvPr id="137" name="Google Shape;137;g512ac176e5_2_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12ac176e5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12ac176e5_1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Easy to train and can get a descent result quickly.</a:t>
            </a:r>
            <a:endParaRPr/>
          </a:p>
        </p:txBody>
      </p:sp>
      <p:sp>
        <p:nvSpPr>
          <p:cNvPr id="147" name="Google Shape;147;g512ac176e5_1_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定义版式">
  <p:cSld name="自定义版式">
    <p:bg>
      <p:bgPr>
        <a:solidFill>
          <a:srgbClr val="D81F00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81F00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2" descr="title.png"/>
          <p:cNvPicPr preferRelativeResize="0"/>
          <p:nvPr/>
        </p:nvPicPr>
        <p:blipFill rotWithShape="1">
          <a:blip r:embed="rId2">
            <a:alphaModFix/>
          </a:blip>
          <a:srcRect l="9253" t="33368" r="10869" b="40394"/>
          <a:stretch/>
        </p:blipFill>
        <p:spPr>
          <a:xfrm>
            <a:off x="228600" y="1066800"/>
            <a:ext cx="3179762" cy="78263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"/>
          <p:cNvSpPr txBox="1">
            <a:spLocks noGrp="1"/>
          </p:cNvSpPr>
          <p:nvPr>
            <p:ph type="title"/>
          </p:nvPr>
        </p:nvSpPr>
        <p:spPr>
          <a:xfrm>
            <a:off x="400049" y="1852260"/>
            <a:ext cx="5695951" cy="586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>
            <a:spLocks noGrp="1"/>
          </p:cNvSpPr>
          <p:nvPr>
            <p:ph type="title"/>
          </p:nvPr>
        </p:nvSpPr>
        <p:spPr>
          <a:xfrm>
            <a:off x="457200" y="762000"/>
            <a:ext cx="3008313" cy="6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3575050" y="762000"/>
            <a:ext cx="5111750" cy="5364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>
            <a:spLocks noGrp="1"/>
          </p:cNvSpPr>
          <p:nvPr>
            <p:ph type="pic" idx="2"/>
          </p:nvPr>
        </p:nvSpPr>
        <p:spPr>
          <a:xfrm>
            <a:off x="1792288" y="838199"/>
            <a:ext cx="5486400" cy="388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>
  <p:cSld name="标题和内容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822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1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822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1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body copy">
  <p:cSld name="Title with body cop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/>
        </p:nvSpPr>
        <p:spPr>
          <a:xfrm>
            <a:off x="457200" y="838200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Headline Lorem Ipsum</a:t>
            </a:r>
            <a:br>
              <a:rPr lang="en-US"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br>
              <a:rPr lang="en-US" sz="3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3600" b="0" i="0" u="none" strike="noStrike" cap="none">
              <a:solidFill>
                <a:srgbClr val="C1203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" name="Google Shape;33;p5"/>
          <p:cNvSpPr txBox="1"/>
          <p:nvPr/>
        </p:nvSpPr>
        <p:spPr>
          <a:xfrm>
            <a:off x="457200" y="1600200"/>
            <a:ext cx="82296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Body content.</a:t>
            </a: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762000" y="6370638"/>
            <a:ext cx="541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4406900"/>
            <a:ext cx="8229600" cy="1304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2906713"/>
            <a:ext cx="8229600" cy="143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栏内容">
  <p:cSld name="两栏内容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ftr" idx="11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457200" y="609600"/>
            <a:ext cx="8229600" cy="808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457200" y="792162"/>
            <a:ext cx="8229600" cy="960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ftr" idx="11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ftr" idx="11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0"/>
            <a:ext cx="9144000" cy="1066800"/>
          </a:xfrm>
          <a:prstGeom prst="rect">
            <a:avLst/>
          </a:prstGeom>
          <a:solidFill>
            <a:srgbClr val="D81F00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762000" y="6370638"/>
            <a:ext cx="55086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1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89898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6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15" name="Google Shape;15;p1"/>
          <p:cNvCxnSpPr/>
          <p:nvPr/>
        </p:nvCxnSpPr>
        <p:spPr>
          <a:xfrm>
            <a:off x="304800" y="6248400"/>
            <a:ext cx="8686800" cy="0"/>
          </a:xfrm>
          <a:prstGeom prst="straightConnector1">
            <a:avLst/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" name="Google Shape;16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6324600" y="6304845"/>
            <a:ext cx="2763853" cy="50742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wern.net/Danbooru2018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inyclouds.org/coloriz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/>
        </p:nvSpPr>
        <p:spPr>
          <a:xfrm>
            <a:off x="304800" y="1981200"/>
            <a:ext cx="871086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6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EECE</a:t>
            </a:r>
            <a:r>
              <a:rPr lang="en-US" sz="36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73</a:t>
            </a:r>
            <a:r>
              <a:rPr lang="en-US" sz="36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98 Project</a:t>
            </a:r>
            <a:endParaRPr sz="3600" b="1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9" name="Google Shape;79;p13"/>
          <p:cNvSpPr txBox="1"/>
          <p:nvPr/>
        </p:nvSpPr>
        <p:spPr>
          <a:xfrm>
            <a:off x="1014675" y="5737500"/>
            <a:ext cx="80010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Wudi Zheng, </a:t>
            </a:r>
            <a:r>
              <a:rPr lang="en-US" sz="2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Yaqiao Liu, Haoran Ding</a:t>
            </a:r>
            <a:endParaRPr sz="2400"/>
          </a:p>
        </p:txBody>
      </p:sp>
      <p:sp>
        <p:nvSpPr>
          <p:cNvPr id="80" name="Google Shape;80;p13"/>
          <p:cNvSpPr txBox="1"/>
          <p:nvPr/>
        </p:nvSpPr>
        <p:spPr>
          <a:xfrm>
            <a:off x="594600" y="2950875"/>
            <a:ext cx="7954800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2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Black White Anime Image Colorization</a:t>
            </a:r>
            <a:endParaRPr sz="3200" b="1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6398" y="1614400"/>
            <a:ext cx="7251200" cy="4393702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>
            <a:spLocks noGrp="1"/>
          </p:cNvSpPr>
          <p:nvPr>
            <p:ph type="body" idx="1"/>
          </p:nvPr>
        </p:nvSpPr>
        <p:spPr>
          <a:xfrm>
            <a:off x="457200" y="1066800"/>
            <a:ext cx="8229600" cy="5059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 sz="2400"/>
              <a:t>Our Innovation Model architecture</a:t>
            </a:r>
            <a:endParaRPr sz="24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1" name="Google Shape;161;p22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Model</a:t>
            </a:r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63" name="Google Shape;163;p22"/>
          <p:cNvSpPr txBox="1"/>
          <p:nvPr/>
        </p:nvSpPr>
        <p:spPr>
          <a:xfrm>
            <a:off x="5915025" y="5109500"/>
            <a:ext cx="29373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Pyramid Pooling Module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Pyramid Pooling Module:</a:t>
            </a:r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Model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171" name="Google Shape;171;p23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172" name="Google Shape;1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101" y="2965550"/>
            <a:ext cx="8415801" cy="232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>
            <a:spLocks noGrp="1"/>
          </p:cNvSpPr>
          <p:nvPr>
            <p:ph type="body" idx="1"/>
          </p:nvPr>
        </p:nvSpPr>
        <p:spPr>
          <a:xfrm>
            <a:off x="199075" y="1295975"/>
            <a:ext cx="8742900" cy="4941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 sz="2400"/>
              <a:t>Dataset: 5K Pictures from Public Dataset  Danbooru2018</a:t>
            </a:r>
            <a:endParaRPr sz="2400"/>
          </a:p>
          <a:p>
            <a:pPr marL="3429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 (</a:t>
            </a:r>
            <a:r>
              <a:rPr lang="en-US" sz="2400" u="sng">
                <a:solidFill>
                  <a:schemeClr val="hlink"/>
                </a:solidFill>
                <a:hlinkClick r:id="rId3"/>
              </a:rPr>
              <a:t>https://www.gwern.net/Danbooru2018</a:t>
            </a:r>
            <a:r>
              <a:rPr lang="en-US" sz="2400"/>
              <a:t>)</a:t>
            </a:r>
            <a:endParaRPr sz="2400"/>
          </a:p>
          <a:p>
            <a:pPr marL="342900" lvl="0" indent="-29210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400"/>
              <a:buChar char="❑"/>
            </a:pPr>
            <a:r>
              <a:rPr lang="en-US" sz="2400"/>
              <a:t> Training parameters:</a:t>
            </a:r>
            <a:endParaRPr sz="2400"/>
          </a:p>
          <a:p>
            <a:pPr marL="742950" lvl="1" indent="-32385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Optimizer: Adam</a:t>
            </a:r>
            <a:endParaRPr sz="2400"/>
          </a:p>
          <a:p>
            <a:pPr marL="742950" lvl="1" indent="-32385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Training Time: 5 hrs</a:t>
            </a:r>
            <a:endParaRPr sz="2400"/>
          </a:p>
          <a:p>
            <a:pPr marL="742950" lvl="1" indent="-32385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Training Epochs: 100K</a:t>
            </a:r>
            <a:endParaRPr sz="2400"/>
          </a:p>
          <a:p>
            <a:pPr marL="742950" lvl="1" indent="-32385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Device: NVIDIA GTX 1070</a:t>
            </a:r>
            <a:endParaRPr sz="2400"/>
          </a:p>
          <a:p>
            <a:pPr marL="74295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400"/>
              <a:t>and NVIDIA GTX 1050 Ti</a:t>
            </a:r>
            <a:endParaRPr sz="2400"/>
          </a:p>
          <a:p>
            <a:pPr marL="74295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400"/>
              <a:t>(GPUs broke down during the training,</a:t>
            </a:r>
            <a:endParaRPr sz="2400"/>
          </a:p>
          <a:p>
            <a:pPr marL="74295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400"/>
              <a:t>we lost all GPUs T_T)</a:t>
            </a:r>
            <a:endParaRPr sz="24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9" name="Google Shape;179;p24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Training details</a:t>
            </a:r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181" name="Google Shape;181;p24"/>
          <p:cNvPicPr preferRelativeResize="0"/>
          <p:nvPr/>
        </p:nvPicPr>
        <p:blipFill rotWithShape="1">
          <a:blip r:embed="rId4">
            <a:alphaModFix/>
          </a:blip>
          <a:srcRect r="49726" b="60273"/>
          <a:stretch/>
        </p:blipFill>
        <p:spPr>
          <a:xfrm>
            <a:off x="5409650" y="2297825"/>
            <a:ext cx="3447774" cy="272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Performance</a:t>
            </a:r>
            <a:endParaRPr/>
          </a:p>
        </p:txBody>
      </p:sp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89" name="Google Shape;1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825" y="1172413"/>
            <a:ext cx="64008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1625" y="1172425"/>
            <a:ext cx="2133600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5"/>
          <p:cNvSpPr txBox="1"/>
          <p:nvPr/>
        </p:nvSpPr>
        <p:spPr>
          <a:xfrm>
            <a:off x="2644313" y="4621725"/>
            <a:ext cx="1896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 with PPM</a:t>
            </a:r>
            <a:endParaRPr/>
          </a:p>
        </p:txBody>
      </p:sp>
      <p:pic>
        <p:nvPicPr>
          <p:cNvPr id="192" name="Google Shape;19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3925" y="3906838"/>
            <a:ext cx="2133600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5"/>
          <p:cNvSpPr txBox="1"/>
          <p:nvPr/>
        </p:nvSpPr>
        <p:spPr>
          <a:xfrm>
            <a:off x="708025" y="3258050"/>
            <a:ext cx="1530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grey scale</a:t>
            </a:r>
            <a:endParaRPr/>
          </a:p>
        </p:txBody>
      </p:sp>
      <p:sp>
        <p:nvSpPr>
          <p:cNvPr id="194" name="Google Shape;194;p25"/>
          <p:cNvSpPr txBox="1"/>
          <p:nvPr/>
        </p:nvSpPr>
        <p:spPr>
          <a:xfrm>
            <a:off x="2876628" y="3306025"/>
            <a:ext cx="1258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vgg-residual</a:t>
            </a:r>
            <a:endParaRPr/>
          </a:p>
        </p:txBody>
      </p:sp>
      <p:sp>
        <p:nvSpPr>
          <p:cNvPr id="195" name="Google Shape;195;p25"/>
          <p:cNvSpPr txBox="1"/>
          <p:nvPr/>
        </p:nvSpPr>
        <p:spPr>
          <a:xfrm>
            <a:off x="4942700" y="3306025"/>
            <a:ext cx="1311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real image</a:t>
            </a:r>
            <a:endParaRPr/>
          </a:p>
        </p:txBody>
      </p:sp>
      <p:sp>
        <p:nvSpPr>
          <p:cNvPr id="196" name="Google Shape;196;p25"/>
          <p:cNvSpPr txBox="1"/>
          <p:nvPr/>
        </p:nvSpPr>
        <p:spPr>
          <a:xfrm>
            <a:off x="7062475" y="3306025"/>
            <a:ext cx="1311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auto-encoder</a:t>
            </a:r>
            <a:endParaRPr/>
          </a:p>
        </p:txBody>
      </p:sp>
      <p:graphicFrame>
        <p:nvGraphicFramePr>
          <p:cNvPr id="197" name="Google Shape;197;p25"/>
          <p:cNvGraphicFramePr/>
          <p:nvPr/>
        </p:nvGraphicFramePr>
        <p:xfrm>
          <a:off x="4787100" y="4098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{2F23129D-6EA6-424C-8F7B-D236CB5AE06B}</a:tableStyleId>
              </a:tblPr>
              <a:tblGrid>
                <a:gridCol w="1624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4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Methods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model with PPM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/>
                        <a:t>0.007405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vgg-residual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36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/>
                        <a:t>0.013915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auto-encoder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/>
                        <a:t>0.868134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Performance</a:t>
            </a: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205" name="Google Shape;20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825" y="1192900"/>
            <a:ext cx="64008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1625" y="119290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825" y="3874550"/>
            <a:ext cx="2133600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6"/>
          <p:cNvSpPr txBox="1"/>
          <p:nvPr/>
        </p:nvSpPr>
        <p:spPr>
          <a:xfrm>
            <a:off x="663200" y="3429000"/>
            <a:ext cx="1530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grey scale</a:t>
            </a:r>
            <a:endParaRPr/>
          </a:p>
        </p:txBody>
      </p:sp>
      <p:sp>
        <p:nvSpPr>
          <p:cNvPr id="209" name="Google Shape;209;p26"/>
          <p:cNvSpPr txBox="1"/>
          <p:nvPr/>
        </p:nvSpPr>
        <p:spPr>
          <a:xfrm>
            <a:off x="2759700" y="3381950"/>
            <a:ext cx="1530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vgg  residual</a:t>
            </a:r>
            <a:endParaRPr/>
          </a:p>
        </p:txBody>
      </p:sp>
      <p:sp>
        <p:nvSpPr>
          <p:cNvPr id="210" name="Google Shape;210;p26"/>
          <p:cNvSpPr txBox="1"/>
          <p:nvPr/>
        </p:nvSpPr>
        <p:spPr>
          <a:xfrm>
            <a:off x="4956263" y="3381950"/>
            <a:ext cx="1530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real image</a:t>
            </a:r>
            <a:endParaRPr/>
          </a:p>
        </p:txBody>
      </p:sp>
      <p:sp>
        <p:nvSpPr>
          <p:cNvPr id="211" name="Google Shape;211;p26"/>
          <p:cNvSpPr txBox="1"/>
          <p:nvPr/>
        </p:nvSpPr>
        <p:spPr>
          <a:xfrm>
            <a:off x="7152850" y="3381950"/>
            <a:ext cx="1530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auto-encoder</a:t>
            </a:r>
            <a:endParaRPr/>
          </a:p>
        </p:txBody>
      </p:sp>
      <p:sp>
        <p:nvSpPr>
          <p:cNvPr id="212" name="Google Shape;212;p26"/>
          <p:cNvSpPr txBox="1"/>
          <p:nvPr/>
        </p:nvSpPr>
        <p:spPr>
          <a:xfrm>
            <a:off x="2566000" y="4695050"/>
            <a:ext cx="1724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model with PPM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13" name="Google Shape;213;p26"/>
          <p:cNvGraphicFramePr/>
          <p:nvPr/>
        </p:nvGraphicFramePr>
        <p:xfrm>
          <a:off x="4898575" y="4022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{2F23129D-6EA6-424C-8F7B-D236CB5AE06B}</a:tableStyleId>
              </a:tblPr>
              <a:tblGrid>
                <a:gridCol w="1768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8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6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Methods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6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model with PPM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36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0.01475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6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vgg-residual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36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0.03104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6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auto-encoder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0.78363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results</a:t>
            </a:r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221" name="Google Shape;2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825" y="4133776"/>
            <a:ext cx="64008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825" y="1136000"/>
            <a:ext cx="6400800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7"/>
          <p:cNvSpPr txBox="1"/>
          <p:nvPr/>
        </p:nvSpPr>
        <p:spPr>
          <a:xfrm>
            <a:off x="708025" y="3519138"/>
            <a:ext cx="145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grey scale</a:t>
            </a:r>
            <a:endParaRPr/>
          </a:p>
        </p:txBody>
      </p:sp>
      <p:sp>
        <p:nvSpPr>
          <p:cNvPr id="224" name="Google Shape;224;p27"/>
          <p:cNvSpPr txBox="1"/>
          <p:nvPr/>
        </p:nvSpPr>
        <p:spPr>
          <a:xfrm>
            <a:off x="2698675" y="3519138"/>
            <a:ext cx="1505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model</a:t>
            </a:r>
            <a:endParaRPr/>
          </a:p>
        </p:txBody>
      </p:sp>
      <p:sp>
        <p:nvSpPr>
          <p:cNvPr id="225" name="Google Shape;225;p27"/>
          <p:cNvSpPr txBox="1"/>
          <p:nvPr/>
        </p:nvSpPr>
        <p:spPr>
          <a:xfrm>
            <a:off x="5155500" y="3519138"/>
            <a:ext cx="1258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real image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More results</a:t>
            </a:r>
            <a:endParaRPr/>
          </a:p>
        </p:txBody>
      </p:sp>
      <p:sp>
        <p:nvSpPr>
          <p:cNvPr id="232" name="Google Shape;232;p28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233" name="Google Shape;23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700" y="1201475"/>
            <a:ext cx="64008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700" y="4082025"/>
            <a:ext cx="6400800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8"/>
          <p:cNvSpPr txBox="1"/>
          <p:nvPr/>
        </p:nvSpPr>
        <p:spPr>
          <a:xfrm>
            <a:off x="873800" y="3525988"/>
            <a:ext cx="145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grey scale</a:t>
            </a:r>
            <a:endParaRPr/>
          </a:p>
        </p:txBody>
      </p:sp>
      <p:sp>
        <p:nvSpPr>
          <p:cNvPr id="236" name="Google Shape;236;p28"/>
          <p:cNvSpPr txBox="1"/>
          <p:nvPr/>
        </p:nvSpPr>
        <p:spPr>
          <a:xfrm>
            <a:off x="2889550" y="3525988"/>
            <a:ext cx="1505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model</a:t>
            </a:r>
            <a:endParaRPr/>
          </a:p>
        </p:txBody>
      </p:sp>
      <p:sp>
        <p:nvSpPr>
          <p:cNvPr id="237" name="Google Shape;237;p28"/>
          <p:cNvSpPr txBox="1"/>
          <p:nvPr/>
        </p:nvSpPr>
        <p:spPr>
          <a:xfrm>
            <a:off x="5299025" y="3525988"/>
            <a:ext cx="1258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real image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>
            <a:spLocks noGrp="1"/>
          </p:cNvSpPr>
          <p:nvPr>
            <p:ph type="body" idx="1"/>
          </p:nvPr>
        </p:nvSpPr>
        <p:spPr>
          <a:xfrm>
            <a:off x="457200" y="155085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210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400"/>
              <a:buChar char="❑"/>
            </a:pPr>
            <a:r>
              <a:rPr lang="en-US" sz="2400"/>
              <a:t>We use 500 images for test:</a:t>
            </a:r>
            <a:endParaRPr sz="2400"/>
          </a:p>
          <a:p>
            <a:pPr marL="742950" lvl="1" indent="-32385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MSE of  VGG-residual is 0.02939</a:t>
            </a:r>
            <a:endParaRPr sz="2400"/>
          </a:p>
          <a:p>
            <a:pPr marL="742950" lvl="1" indent="-32385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MSE of our model is 0.0271 -- Better!</a:t>
            </a:r>
            <a:endParaRPr sz="2400"/>
          </a:p>
          <a:p>
            <a:pPr marL="74295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endParaRPr sz="2400"/>
          </a:p>
          <a:p>
            <a:pPr marL="342900" lvl="0" indent="-29210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400"/>
              <a:buChar char="❑"/>
            </a:pPr>
            <a:r>
              <a:rPr lang="en-US" sz="2400"/>
              <a:t>We indeed get a better performance using this architecture.</a:t>
            </a:r>
            <a:endParaRPr sz="2400"/>
          </a:p>
        </p:txBody>
      </p:sp>
      <p:sp>
        <p:nvSpPr>
          <p:cNvPr id="244" name="Google Shape;244;p29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Testing Results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the end … </a:t>
            </a:r>
            <a:endParaRPr/>
          </a:p>
        </p:txBody>
      </p:sp>
      <p:sp>
        <p:nvSpPr>
          <p:cNvPr id="251" name="Google Shape;251;p30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52" name="Google Shape;252;p30"/>
          <p:cNvSpPr txBox="1"/>
          <p:nvPr/>
        </p:nvSpPr>
        <p:spPr>
          <a:xfrm>
            <a:off x="1747050" y="2275450"/>
            <a:ext cx="5649900" cy="24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latin typeface="Helvetica Neue"/>
                <a:ea typeface="Helvetica Neue"/>
                <a:cs typeface="Helvetica Neue"/>
                <a:sym typeface="Helvetica Neue"/>
              </a:rPr>
              <a:t>Thanks!</a:t>
            </a:r>
            <a:endParaRPr sz="9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body" idx="1"/>
          </p:nvPr>
        </p:nvSpPr>
        <p:spPr>
          <a:xfrm>
            <a:off x="457200" y="15327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❑"/>
            </a:pPr>
            <a:r>
              <a:rPr lang="en-US" sz="3600"/>
              <a:t>Project Introduction</a:t>
            </a:r>
            <a:endParaRPr sz="3600"/>
          </a:p>
          <a:p>
            <a:pPr marL="3429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❑"/>
            </a:pPr>
            <a:r>
              <a:rPr lang="en-US" sz="3600"/>
              <a:t>Related Works</a:t>
            </a:r>
            <a:endParaRPr sz="3600"/>
          </a:p>
          <a:p>
            <a:pPr marL="342900" lvl="0" indent="-36830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❑"/>
            </a:pPr>
            <a:r>
              <a:rPr lang="en-US" sz="3600"/>
              <a:t>Our Works</a:t>
            </a:r>
            <a:endParaRPr sz="3600"/>
          </a:p>
          <a:p>
            <a:pPr marL="342900" lvl="0" indent="-36830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❑"/>
            </a:pPr>
            <a:r>
              <a:rPr lang="en-US" sz="3600"/>
              <a:t>Performance and Analysis</a:t>
            </a:r>
            <a:endParaRPr sz="3600"/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822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body" idx="1"/>
          </p:nvPr>
        </p:nvSpPr>
        <p:spPr>
          <a:xfrm>
            <a:off x="457200" y="15327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210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❑"/>
            </a:pPr>
            <a:r>
              <a:rPr lang="en-US" sz="2400"/>
              <a:t>Automatically coloring black white image</a:t>
            </a:r>
            <a:endParaRPr sz="2400"/>
          </a:p>
        </p:txBody>
      </p:sp>
      <p:sp>
        <p:nvSpPr>
          <p:cNvPr id="93" name="Google Shape;93;p15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Project Introduction</a:t>
            </a:r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95" name="Google Shape;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550" y="2357738"/>
            <a:ext cx="8165926" cy="27219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/>
          <p:nvPr/>
        </p:nvSpPr>
        <p:spPr>
          <a:xfrm>
            <a:off x="1073650" y="5325050"/>
            <a:ext cx="1674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Grey-scale Input</a:t>
            </a:r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4018875" y="5325038"/>
            <a:ext cx="1505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Inference</a:t>
            </a:r>
            <a:endParaRPr/>
          </a:p>
        </p:txBody>
      </p:sp>
      <p:sp>
        <p:nvSpPr>
          <p:cNvPr id="98" name="Google Shape;98;p15"/>
          <p:cNvSpPr txBox="1"/>
          <p:nvPr/>
        </p:nvSpPr>
        <p:spPr>
          <a:xfrm>
            <a:off x="6684400" y="5325038"/>
            <a:ext cx="1258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Real Image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❑"/>
            </a:pPr>
            <a:r>
              <a:rPr lang="en-US" sz="3000"/>
              <a:t>Scribble-based and Reference-based approaches</a:t>
            </a:r>
            <a:endParaRPr sz="3000"/>
          </a:p>
          <a:p>
            <a:pPr marL="342900" lvl="0" indent="-33020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3000"/>
              <a:buFont typeface="Noto Sans Symbols"/>
              <a:buChar char="❑"/>
            </a:pPr>
            <a:r>
              <a:rPr lang="en-US" sz="3000"/>
              <a:t>Fully Automatic approaches:</a:t>
            </a:r>
            <a:endParaRPr sz="3000"/>
          </a:p>
          <a:p>
            <a:pPr marL="742950" lvl="1" indent="-36195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3000"/>
              <a:buChar char="–"/>
            </a:pPr>
            <a:r>
              <a:rPr lang="en-US" sz="3000"/>
              <a:t>CNN-based approach</a:t>
            </a:r>
            <a:endParaRPr sz="3000"/>
          </a:p>
          <a:p>
            <a:pPr marL="742950" lvl="1" indent="-36195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3000"/>
              <a:buChar char="–"/>
            </a:pPr>
            <a:r>
              <a:rPr lang="en-US" sz="3000"/>
              <a:t>Encoder-decoder approach</a:t>
            </a:r>
            <a:endParaRPr sz="30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105" name="Google Shape;105;p16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Related Works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457200" y="1455675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❑"/>
            </a:pPr>
            <a:r>
              <a:rPr lang="en-US" sz="3000"/>
              <a:t>Conventional Auto-encoder </a:t>
            </a:r>
            <a:endParaRPr sz="3000"/>
          </a:p>
          <a:p>
            <a:pPr marL="342900" lvl="0" indent="-33020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3000"/>
              <a:buFont typeface="Noto Sans Symbols"/>
              <a:buChar char="❑"/>
            </a:pPr>
            <a:r>
              <a:rPr lang="en-US" sz="3000"/>
              <a:t>Auto-encoder with fusion layers</a:t>
            </a:r>
            <a:endParaRPr sz="3000"/>
          </a:p>
          <a:p>
            <a:pPr marL="342900" lvl="0" indent="-33020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3000"/>
              <a:buChar char="❑"/>
            </a:pPr>
            <a:r>
              <a:rPr lang="en-US" sz="3000"/>
              <a:t>Our works: Residual encoder with Pyramid Pooling Module</a:t>
            </a:r>
            <a:endParaRPr sz="30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113" name="Google Shape;113;p17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Methods based on Deep Learning</a:t>
            </a: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Auto-encoder method</a:t>
            </a:r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825" y="1379276"/>
            <a:ext cx="8715375" cy="223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>
            <a:off x="615625" y="4210825"/>
            <a:ext cx="5208000" cy="13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-"/>
            </a:pP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Bad performance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-"/>
            </a:pP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Lack of image features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-"/>
            </a:pP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Vagueness of the output image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Fusion?</a:t>
            </a:r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t="9592"/>
          <a:stretch/>
        </p:blipFill>
        <p:spPr>
          <a:xfrm>
            <a:off x="150925" y="1114350"/>
            <a:ext cx="8839198" cy="349982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>
            <a:spLocks noGrp="1"/>
          </p:cNvSpPr>
          <p:nvPr>
            <p:ph type="body" idx="1"/>
          </p:nvPr>
        </p:nvSpPr>
        <p:spPr>
          <a:xfrm>
            <a:off x="457200" y="5239975"/>
            <a:ext cx="8229600" cy="97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54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/>
              <a:t>More image features need to be added for better results.</a:t>
            </a:r>
            <a:endParaRPr sz="1800"/>
          </a:p>
          <a:p>
            <a:pPr marL="342900" marR="0" lvl="0" indent="-254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❑"/>
            </a:pPr>
            <a:r>
              <a:rPr lang="en-US" sz="1800"/>
              <a:t>Fusion!</a:t>
            </a:r>
            <a:endParaRPr sz="1800"/>
          </a:p>
        </p:txBody>
      </p:sp>
      <p:sp>
        <p:nvSpPr>
          <p:cNvPr id="133" name="Google Shape;133;p19"/>
          <p:cNvSpPr txBox="1"/>
          <p:nvPr/>
        </p:nvSpPr>
        <p:spPr>
          <a:xfrm>
            <a:off x="250200" y="4661725"/>
            <a:ext cx="8643600" cy="9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Helvetica Neue"/>
                <a:ea typeface="Helvetica Neue"/>
                <a:cs typeface="Helvetica Neue"/>
                <a:sym typeface="Helvetica Neue"/>
              </a:rPr>
              <a:t>Iizuka S, Simo-Serra E, Ishikawa H. Let there be color!: joint end-to-end learning of global and local image priors for automatic image colorization with simultaneous classification[J]. ACM Transactions on Graphics (TOG), 2016, 35(4): 110.</a:t>
            </a:r>
            <a:endParaRPr sz="11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Inception ResNet with Fusion Method</a:t>
            </a:r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41" name="Google Shape;141;p20"/>
          <p:cNvPicPr preferRelativeResize="0"/>
          <p:nvPr/>
        </p:nvPicPr>
        <p:blipFill rotWithShape="1">
          <a:blip r:embed="rId3">
            <a:alphaModFix/>
          </a:blip>
          <a:srcRect l="6786" t="5005" r="7735" b="18803"/>
          <a:stretch/>
        </p:blipFill>
        <p:spPr>
          <a:xfrm>
            <a:off x="297648" y="1493675"/>
            <a:ext cx="8545759" cy="3539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0"/>
          <p:cNvSpPr txBox="1"/>
          <p:nvPr/>
        </p:nvSpPr>
        <p:spPr>
          <a:xfrm>
            <a:off x="920128" y="5460525"/>
            <a:ext cx="73008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-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Baldassarre F , Morín, Diego González, Rodés-Guirao, Lucas. Deep Koalarization: Image Colorization using CNNs and Inception-ResNet-v2[J]. 2017.</a:t>
            </a:r>
            <a:endParaRPr sz="11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body" idx="1"/>
          </p:nvPr>
        </p:nvSpPr>
        <p:spPr>
          <a:xfrm>
            <a:off x="516400" y="1066800"/>
            <a:ext cx="8229600" cy="462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 sz="2400"/>
              <a:t>Original Model architecture </a:t>
            </a:r>
            <a:endParaRPr sz="24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21"/>
          <p:cNvSpPr txBox="1">
            <a:spLocks noGrp="1"/>
          </p:cNvSpPr>
          <p:nvPr>
            <p:ph type="ctrTitle"/>
          </p:nvPr>
        </p:nvSpPr>
        <p:spPr>
          <a:xfrm>
            <a:off x="-2822" y="1"/>
            <a:ext cx="91467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Model</a:t>
            </a:r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sldNum" idx="12"/>
          </p:nvPr>
        </p:nvSpPr>
        <p:spPr>
          <a:xfrm>
            <a:off x="250825" y="6370638"/>
            <a:ext cx="457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038" y="1965812"/>
            <a:ext cx="8369926" cy="350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1"/>
          <p:cNvSpPr txBox="1"/>
          <p:nvPr/>
        </p:nvSpPr>
        <p:spPr>
          <a:xfrm>
            <a:off x="2592500" y="5691900"/>
            <a:ext cx="6381600" cy="7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From Chong Guo’s blog: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https://tinyclouds.org/colorize/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werpoint_newNEU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458</Words>
  <Application>Microsoft Office PowerPoint</Application>
  <PresentationFormat>On-screen Show (4:3)</PresentationFormat>
  <Paragraphs>130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Helvetica Neue Light</vt:lpstr>
      <vt:lpstr>Libre Baskerville</vt:lpstr>
      <vt:lpstr>Arial</vt:lpstr>
      <vt:lpstr>Calibri</vt:lpstr>
      <vt:lpstr>Noto Sans Symbols</vt:lpstr>
      <vt:lpstr>Helvetica Neue</vt:lpstr>
      <vt:lpstr>powerpoint_newNEU</vt:lpstr>
      <vt:lpstr>PowerPoint Presentation</vt:lpstr>
      <vt:lpstr>Outline</vt:lpstr>
      <vt:lpstr>Project Introduction</vt:lpstr>
      <vt:lpstr>Related Works</vt:lpstr>
      <vt:lpstr>Methods based on Deep Learning</vt:lpstr>
      <vt:lpstr>Auto-encoder method</vt:lpstr>
      <vt:lpstr>Why Fusion?</vt:lpstr>
      <vt:lpstr>Inception ResNet with Fusion Method</vt:lpstr>
      <vt:lpstr>Our Model</vt:lpstr>
      <vt:lpstr>Our Model</vt:lpstr>
      <vt:lpstr>Our Model</vt:lpstr>
      <vt:lpstr>Training details</vt:lpstr>
      <vt:lpstr>Performance</vt:lpstr>
      <vt:lpstr>Performance</vt:lpstr>
      <vt:lpstr>More results</vt:lpstr>
      <vt:lpstr>More results</vt:lpstr>
      <vt:lpstr>More Testing Results</vt:lpstr>
      <vt:lpstr>In the end …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Wudi Zheng</cp:lastModifiedBy>
  <cp:revision>2</cp:revision>
  <dcterms:modified xsi:type="dcterms:W3CDTF">2019-04-25T19:28:38Z</dcterms:modified>
</cp:coreProperties>
</file>